
<file path=[Content_Types].xml><?xml version="1.0" encoding="utf-8"?>
<Types xmlns="http://schemas.openxmlformats.org/package/2006/content-types">
  <Default Extension="fntdata" ContentType="application/x-fontdata"/>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Georgia" panose="02040502050405020303" pitchFamily="18" charset="0"/>
      <p:regular r:id="rId20"/>
      <p:bold r:id="rId21"/>
      <p:italic r:id="rId22"/>
      <p:boldItalic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1590F3-438B-489C-8C1B-BC9CB9088E55}">
  <a:tblStyle styleId="{551590F3-438B-489C-8C1B-BC9CB9088E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1713"/>
  </p:normalViewPr>
  <p:slideViewPr>
    <p:cSldViewPr snapToGrid="0">
      <p:cViewPr varScale="1">
        <p:scale>
          <a:sx n="105" d="100"/>
          <a:sy n="105" d="100"/>
        </p:scale>
        <p:origin x="184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79deb47da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79deb47da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9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04185a716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04185a716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CN" sz="900">
                <a:solidFill>
                  <a:schemeClr val="dk1"/>
                </a:solidFill>
              </a:rPr>
              <a:t>The database would need a considerable amount of space because it needs to store multiple travel itineraries of a customer. It also needs to store multiple locations as well as each location’s available transportation modes, hotels, restaurants, attractions, and shopping areas.</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CN" sz="900">
                <a:solidFill>
                  <a:schemeClr val="dk1"/>
                </a:solidFill>
              </a:rPr>
              <a:t>For any reason if the application crashes or does not function normally, the customer’s data needs to be backed up so that they would not have to rebuild their itinerary.</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CN" sz="900">
                <a:solidFill>
                  <a:schemeClr val="dk1"/>
                </a:solidFill>
              </a:rPr>
              <a:t>This would add to the storage allocated for the application and database. It could be done through external hard drives or the cloud for example.</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CN" sz="900">
                <a:solidFill>
                  <a:schemeClr val="dk1"/>
                </a:solidFill>
              </a:rPr>
              <a:t>Security would need to be provided because others should not be able to view or stalk a customer’s travel plans or data for safety reasons. Since it would lead to payment and a customer’s personal information is needed, the security feature is essential such as setting up virus protection or checking data for accuracy and authenticity.</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CN" sz="900">
                <a:solidFill>
                  <a:schemeClr val="dk1"/>
                </a:solidFill>
              </a:rPr>
              <a:t>Some data quality problems include missing, inaccurate, or redundant data. A customer could forget to fill out the end date of the trip leading to missing data. This could also lead to inaccurate information as the database can produce wrong price estimates of the travel activities. There may also be redundant data that can be filtered out. All of these problems could be reduced by having error messages in the code warning the user to input the data or prevent advancing when performing erroneous actions in the application.</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9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79deb47da_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79deb47da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800">
              <a:solidFill>
                <a:schemeClr val="dk2"/>
              </a:solidFill>
            </a:endParaRPr>
          </a:p>
          <a:p>
            <a:pPr marL="0" lvl="0" indent="0" algn="l" rtl="0">
              <a:lnSpc>
                <a:spcPct val="115000"/>
              </a:lnSpc>
              <a:spcBef>
                <a:spcPts val="1600"/>
              </a:spcBef>
              <a:spcAft>
                <a:spcPts val="0"/>
              </a:spcAft>
              <a:buClr>
                <a:schemeClr val="dk1"/>
              </a:buClr>
              <a:buSzPts val="1100"/>
              <a:buFont typeface="Arial"/>
              <a:buNone/>
            </a:pPr>
            <a:endParaRPr sz="1800">
              <a:solidFill>
                <a:schemeClr val="dk2"/>
              </a:solidFill>
            </a:endParaRPr>
          </a:p>
          <a:p>
            <a:pPr marL="0" lvl="0" indent="0" algn="l" rtl="0">
              <a:lnSpc>
                <a:spcPct val="115000"/>
              </a:lnSpc>
              <a:spcBef>
                <a:spcPts val="1600"/>
              </a:spcBef>
              <a:spcAft>
                <a:spcPts val="0"/>
              </a:spcAft>
              <a:buClr>
                <a:schemeClr val="dk1"/>
              </a:buClr>
              <a:buSzPts val="1100"/>
              <a:buFont typeface="Arial"/>
              <a:buNone/>
            </a:pPr>
            <a:endParaRPr sz="1800">
              <a:solidFill>
                <a:schemeClr val="dk2"/>
              </a:solidFill>
            </a:endParaRPr>
          </a:p>
          <a:p>
            <a:pPr marL="0" lvl="0" indent="0" algn="l" rtl="0">
              <a:spcBef>
                <a:spcPts val="16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79deb47da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779deb47da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7c2a60cc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7c2a60cc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779deb47d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779deb47d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79deb47da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79deb47d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The entire ERD is shown on the slide. It is mainly divided into two parts: one is the left part. It contains the customer information and basic information about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5139a9fd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5139a9fd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779deb47da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779deb47da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800">
              <a:solidFill>
                <a:schemeClr val="dk2"/>
              </a:solidFill>
            </a:endParaRPr>
          </a:p>
          <a:p>
            <a:pPr marL="457200" lvl="0" indent="0" algn="l" rtl="0">
              <a:lnSpc>
                <a:spcPct val="115000"/>
              </a:lnSpc>
              <a:spcBef>
                <a:spcPts val="1600"/>
              </a:spcBef>
              <a:spcAft>
                <a:spcPts val="0"/>
              </a:spcAft>
              <a:buClr>
                <a:schemeClr val="dk1"/>
              </a:buClr>
              <a:buSzPts val="1100"/>
              <a:buFont typeface="Arial"/>
              <a:buNone/>
            </a:pPr>
            <a:endParaRPr sz="1800">
              <a:solidFill>
                <a:schemeClr val="dk2"/>
              </a:solidFill>
            </a:endParaRPr>
          </a:p>
          <a:p>
            <a:pPr marL="457200" lvl="0" indent="0" algn="l" rtl="0">
              <a:lnSpc>
                <a:spcPct val="115000"/>
              </a:lnSpc>
              <a:spcBef>
                <a:spcPts val="1600"/>
              </a:spcBef>
              <a:spcAft>
                <a:spcPts val="0"/>
              </a:spcAft>
              <a:buClr>
                <a:schemeClr val="dk1"/>
              </a:buClr>
              <a:buSzPts val="1100"/>
              <a:buFont typeface="Arial"/>
              <a:buNone/>
            </a:pPr>
            <a:endParaRPr sz="1800">
              <a:solidFill>
                <a:schemeClr val="dk2"/>
              </a:solidFill>
            </a:endParaRPr>
          </a:p>
          <a:p>
            <a:pPr marL="0" lvl="0" indent="0" algn="l" rtl="0">
              <a:lnSpc>
                <a:spcPct val="115000"/>
              </a:lnSpc>
              <a:spcBef>
                <a:spcPts val="1600"/>
              </a:spcBef>
              <a:spcAft>
                <a:spcPts val="0"/>
              </a:spcAft>
              <a:buNone/>
            </a:pPr>
            <a:r>
              <a:rPr lang="zh-CN" sz="1800">
                <a:solidFill>
                  <a:schemeClr val="dk2"/>
                </a:solidFill>
              </a:rPr>
              <a:t> </a:t>
            </a:r>
            <a:endParaRPr sz="1800">
              <a:solidFill>
                <a:schemeClr val="dk2"/>
              </a:solidFill>
            </a:endParaRPr>
          </a:p>
          <a:p>
            <a:pPr marL="0" lvl="0" indent="0" algn="l" rtl="0">
              <a:lnSpc>
                <a:spcPct val="115000"/>
              </a:lnSpc>
              <a:spcBef>
                <a:spcPts val="1600"/>
              </a:spcBef>
              <a:spcAft>
                <a:spcPts val="0"/>
              </a:spcAft>
              <a:buClr>
                <a:schemeClr val="dk1"/>
              </a:buClr>
              <a:buSzPts val="1100"/>
              <a:buFont typeface="Arial"/>
              <a:buNone/>
            </a:pPr>
            <a:endParaRPr sz="1800">
              <a:solidFill>
                <a:schemeClr val="dk2"/>
              </a:solidFill>
            </a:endParaRPr>
          </a:p>
          <a:p>
            <a:pPr marL="0" lvl="0" indent="0" algn="l" rtl="0">
              <a:spcBef>
                <a:spcPts val="16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7d5b9752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77d5b9752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7d5b9752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7d5b975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7d5b9752a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77d5b9752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1200">
                <a:solidFill>
                  <a:srgbClr val="2E3234"/>
                </a:solidFill>
                <a:highlight>
                  <a:srgbClr val="FFFFFF"/>
                </a:highlight>
                <a:latin typeface="Roboto"/>
                <a:ea typeface="Roboto"/>
                <a:cs typeface="Roboto"/>
                <a:sym typeface="Roboto"/>
              </a:rPr>
              <a:t>Correlated subqueries depend on values from a parent query.  The inner query is run for every row processed by the outer query</a:t>
            </a:r>
            <a:endParaRPr sz="1200">
              <a:solidFill>
                <a:srgbClr val="2E3234"/>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2400">
              <a:solidFill>
                <a:srgbClr val="2E3234"/>
              </a:solidFill>
              <a:highlight>
                <a:schemeClr val="lt1"/>
              </a:highlight>
              <a:latin typeface="Roboto"/>
              <a:ea typeface="Roboto"/>
              <a:cs typeface="Roboto"/>
              <a:sym typeface="Roboto"/>
            </a:endParaRPr>
          </a:p>
          <a:p>
            <a:pPr marL="457200" lvl="0" indent="0" algn="l" rtl="0">
              <a:lnSpc>
                <a:spcPct val="115000"/>
              </a:lnSpc>
              <a:spcBef>
                <a:spcPts val="1600"/>
              </a:spcBef>
              <a:spcAft>
                <a:spcPts val="0"/>
              </a:spcAft>
              <a:buClr>
                <a:schemeClr val="dk1"/>
              </a:buClr>
              <a:buSzPts val="1100"/>
              <a:buFont typeface="Arial"/>
              <a:buNone/>
            </a:pPr>
            <a:endParaRPr sz="2400">
              <a:solidFill>
                <a:srgbClr val="2E3234"/>
              </a:solidFill>
              <a:highlight>
                <a:schemeClr val="lt1"/>
              </a:highlight>
              <a:latin typeface="Roboto"/>
              <a:ea typeface="Roboto"/>
              <a:cs typeface="Roboto"/>
              <a:sym typeface="Roboto"/>
            </a:endParaRPr>
          </a:p>
          <a:p>
            <a:pPr marL="0" lvl="0" indent="0" algn="l" rtl="0">
              <a:lnSpc>
                <a:spcPct val="115000"/>
              </a:lnSpc>
              <a:spcBef>
                <a:spcPts val="1600"/>
              </a:spcBef>
              <a:spcAft>
                <a:spcPts val="0"/>
              </a:spcAft>
              <a:buNone/>
            </a:pPr>
            <a:endParaRPr sz="2400">
              <a:solidFill>
                <a:srgbClr val="2E3234"/>
              </a:solidFill>
              <a:highlight>
                <a:schemeClr val="lt1"/>
              </a:highlight>
              <a:latin typeface="Roboto"/>
              <a:ea typeface="Roboto"/>
              <a:cs typeface="Roboto"/>
              <a:sym typeface="Roboto"/>
            </a:endParaRPr>
          </a:p>
          <a:p>
            <a:pPr marL="0" lvl="0" indent="0" algn="l" rtl="0">
              <a:spcBef>
                <a:spcPts val="1600"/>
              </a:spcBef>
              <a:spcAft>
                <a:spcPts val="0"/>
              </a:spcAft>
              <a:buNone/>
            </a:pPr>
            <a:endParaRPr sz="1200">
              <a:solidFill>
                <a:srgbClr val="2E3234"/>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canvas.wpi.edu/groups/32214/users/20257"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canvas.wpi.edu/groups/32214/users/25415" TargetMode="External"/><Relationship Id="rId5" Type="http://schemas.openxmlformats.org/officeDocument/2006/relationships/hyperlink" Target="https://canvas.wpi.edu/groups/32214/users/24560" TargetMode="External"/><Relationship Id="rId4" Type="http://schemas.openxmlformats.org/officeDocument/2006/relationships/hyperlink" Target="https://canvas.wpi.edu/groups/32214/users/10806"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23960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sz="4100">
                <a:solidFill>
                  <a:srgbClr val="434343"/>
                </a:solidFill>
                <a:latin typeface="Georgia"/>
                <a:ea typeface="Georgia"/>
                <a:cs typeface="Georgia"/>
                <a:sym typeface="Georgia"/>
              </a:rPr>
              <a:t>Travel Itinerary Database</a:t>
            </a:r>
            <a:endParaRPr sz="4100">
              <a:solidFill>
                <a:srgbClr val="434343"/>
              </a:solidFill>
              <a:latin typeface="Georgia"/>
              <a:ea typeface="Georgia"/>
              <a:cs typeface="Georgia"/>
              <a:sym typeface="Georgia"/>
            </a:endParaRPr>
          </a:p>
        </p:txBody>
      </p:sp>
      <p:sp>
        <p:nvSpPr>
          <p:cNvPr id="55" name="Google Shape;55;p13"/>
          <p:cNvSpPr txBox="1">
            <a:spLocks noGrp="1"/>
          </p:cNvSpPr>
          <p:nvPr>
            <p:ph type="subTitle" idx="1"/>
          </p:nvPr>
        </p:nvSpPr>
        <p:spPr>
          <a:xfrm>
            <a:off x="1697725" y="2354300"/>
            <a:ext cx="7238700" cy="14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1500">
                <a:solidFill>
                  <a:srgbClr val="666666"/>
                </a:solidFill>
              </a:rPr>
              <a:t>Group 6:</a:t>
            </a:r>
            <a:r>
              <a:rPr lang="zh-CN" sz="1500">
                <a:solidFill>
                  <a:srgbClr val="666666"/>
                </a:solidFill>
                <a:latin typeface="Calibri"/>
                <a:ea typeface="Calibri"/>
                <a:cs typeface="Calibri"/>
                <a:sym typeface="Calibri"/>
              </a:rPr>
              <a:t> </a:t>
            </a:r>
            <a:r>
              <a:rPr lang="zh-CN" sz="1500">
                <a:solidFill>
                  <a:srgbClr val="666666"/>
                </a:solidFill>
                <a:uFill>
                  <a:noFill/>
                </a:uFill>
                <a:latin typeface="Calibri"/>
                <a:ea typeface="Calibri"/>
                <a:cs typeface="Calibri"/>
                <a:sym typeface="Calibri"/>
                <a:hlinkClick r:id="rId4"/>
              </a:rPr>
              <a:t>Vandana Anand</a:t>
            </a:r>
            <a:r>
              <a:rPr lang="zh-CN" sz="1500">
                <a:solidFill>
                  <a:srgbClr val="666666"/>
                </a:solidFill>
                <a:latin typeface="Calibri"/>
                <a:ea typeface="Calibri"/>
                <a:cs typeface="Calibri"/>
                <a:sym typeface="Calibri"/>
              </a:rPr>
              <a:t>, </a:t>
            </a:r>
            <a:r>
              <a:rPr lang="zh-CN" sz="1500">
                <a:solidFill>
                  <a:srgbClr val="666666"/>
                </a:solidFill>
                <a:uFill>
                  <a:noFill/>
                </a:uFill>
                <a:latin typeface="Calibri"/>
                <a:ea typeface="Calibri"/>
                <a:cs typeface="Calibri"/>
                <a:sym typeface="Calibri"/>
                <a:hlinkClick r:id="rId5"/>
              </a:rPr>
              <a:t>Naisargi Jayeshbhai Dave</a:t>
            </a:r>
            <a:r>
              <a:rPr lang="zh-CN" sz="1500">
                <a:solidFill>
                  <a:srgbClr val="666666"/>
                </a:solidFill>
                <a:latin typeface="Calibri"/>
                <a:ea typeface="Calibri"/>
                <a:cs typeface="Calibri"/>
                <a:sym typeface="Calibri"/>
              </a:rPr>
              <a:t>, </a:t>
            </a:r>
            <a:r>
              <a:rPr lang="zh-CN" sz="1500">
                <a:solidFill>
                  <a:srgbClr val="666666"/>
                </a:solidFill>
                <a:uFill>
                  <a:noFill/>
                </a:uFill>
                <a:latin typeface="Calibri"/>
                <a:ea typeface="Calibri"/>
                <a:cs typeface="Calibri"/>
                <a:sym typeface="Calibri"/>
                <a:hlinkClick r:id="rId6"/>
              </a:rPr>
              <a:t>Wei Li</a:t>
            </a:r>
            <a:r>
              <a:rPr lang="zh-CN" sz="1500">
                <a:solidFill>
                  <a:srgbClr val="666666"/>
                </a:solidFill>
                <a:latin typeface="Calibri"/>
                <a:ea typeface="Calibri"/>
                <a:cs typeface="Calibri"/>
                <a:sym typeface="Calibri"/>
              </a:rPr>
              <a:t>,  </a:t>
            </a:r>
            <a:r>
              <a:rPr lang="zh-CN" sz="1500">
                <a:solidFill>
                  <a:srgbClr val="666666"/>
                </a:solidFill>
                <a:uFill>
                  <a:noFill/>
                </a:uFill>
                <a:latin typeface="Calibri"/>
                <a:ea typeface="Calibri"/>
                <a:cs typeface="Calibri"/>
                <a:sym typeface="Calibri"/>
                <a:hlinkClick r:id="rId7"/>
              </a:rPr>
              <a:t>Meng Yi</a:t>
            </a:r>
            <a:endParaRPr sz="1500">
              <a:solidFill>
                <a:srgbClr val="666666"/>
              </a:solidFill>
              <a:latin typeface="Calibri"/>
              <a:ea typeface="Calibri"/>
              <a:cs typeface="Calibri"/>
              <a:sym typeface="Calibri"/>
            </a:endParaRPr>
          </a:p>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227425" y="377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2600" u="sng">
                <a:latin typeface="Georgia"/>
                <a:ea typeface="Georgia"/>
                <a:cs typeface="Georgia"/>
                <a:sym typeface="Georgia"/>
              </a:rPr>
              <a:t>Android Application Demo </a:t>
            </a:r>
            <a:r>
              <a:rPr lang="zh-CN" sz="2600">
                <a:latin typeface="Georgia"/>
                <a:ea typeface="Georgia"/>
                <a:cs typeface="Georgia"/>
                <a:sym typeface="Georgia"/>
              </a:rPr>
              <a:t> </a:t>
            </a:r>
            <a:endParaRPr sz="2600">
              <a:latin typeface="Georgia"/>
              <a:ea typeface="Georgia"/>
              <a:cs typeface="Georgia"/>
              <a:sym typeface="Georgia"/>
            </a:endParaRPr>
          </a:p>
        </p:txBody>
      </p:sp>
      <p:pic>
        <p:nvPicPr>
          <p:cNvPr id="126" name="Google Shape;126;p22"/>
          <p:cNvPicPr preferRelativeResize="0"/>
          <p:nvPr/>
        </p:nvPicPr>
        <p:blipFill>
          <a:blip r:embed="rId5">
            <a:alphaModFix/>
          </a:blip>
          <a:stretch>
            <a:fillRect/>
          </a:stretch>
        </p:blipFill>
        <p:spPr>
          <a:xfrm>
            <a:off x="5296475" y="1255375"/>
            <a:ext cx="3847519" cy="3888126"/>
          </a:xfrm>
          <a:prstGeom prst="rect">
            <a:avLst/>
          </a:prstGeom>
          <a:noFill/>
          <a:ln>
            <a:noFill/>
          </a:ln>
        </p:spPr>
      </p:pic>
      <p:pic>
        <p:nvPicPr>
          <p:cNvPr id="2" name="FinalTravelAppDemo.mov" descr="FinalTravelAppDemo.mov">
            <a:hlinkClick r:id="" action="ppaction://media"/>
            <a:extLst>
              <a:ext uri="{FF2B5EF4-FFF2-40B4-BE49-F238E27FC236}">
                <a16:creationId xmlns:a16="http://schemas.microsoft.com/office/drawing/2014/main" id="{F08CC36A-C4F8-7B4A-A126-4C28FC57B6F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01942" y="950575"/>
            <a:ext cx="1988940" cy="41071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u="sng" dirty="0"/>
              <a:t>Database Features</a:t>
            </a:r>
            <a:endParaRPr u="sng" dirty="0"/>
          </a:p>
        </p:txBody>
      </p:sp>
      <p:sp>
        <p:nvSpPr>
          <p:cNvPr id="133" name="Google Shape;133;p23"/>
          <p:cNvSpPr txBox="1">
            <a:spLocks noGrp="1"/>
          </p:cNvSpPr>
          <p:nvPr>
            <p:ph type="body" idx="1"/>
          </p:nvPr>
        </p:nvSpPr>
        <p:spPr>
          <a:xfrm>
            <a:off x="1584325" y="1576675"/>
            <a:ext cx="6144300" cy="2254500"/>
          </a:xfrm>
          <a:prstGeom prst="rect">
            <a:avLst/>
          </a:prstGeom>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000000"/>
              </a:buClr>
              <a:buSzPts val="2400"/>
              <a:buFont typeface="Roboto"/>
              <a:buChar char="●"/>
            </a:pPr>
            <a:r>
              <a:rPr lang="zh-CN" sz="2400">
                <a:solidFill>
                  <a:srgbClr val="000000"/>
                </a:solidFill>
                <a:highlight>
                  <a:schemeClr val="lt1"/>
                </a:highlight>
                <a:latin typeface="Roboto"/>
                <a:ea typeface="Roboto"/>
                <a:cs typeface="Roboto"/>
                <a:sym typeface="Roboto"/>
              </a:rPr>
              <a:t>Space Estimates</a:t>
            </a:r>
            <a:endParaRPr sz="600">
              <a:solidFill>
                <a:srgbClr val="000000"/>
              </a:solidFill>
              <a:highlight>
                <a:schemeClr val="lt1"/>
              </a:highlight>
              <a:latin typeface="Roboto"/>
              <a:ea typeface="Roboto"/>
              <a:cs typeface="Roboto"/>
              <a:sym typeface="Roboto"/>
            </a:endParaRPr>
          </a:p>
          <a:p>
            <a:pPr marL="0" marR="0" lvl="0" indent="0" algn="l" rtl="0">
              <a:lnSpc>
                <a:spcPct val="115000"/>
              </a:lnSpc>
              <a:spcBef>
                <a:spcPts val="1600"/>
              </a:spcBef>
              <a:spcAft>
                <a:spcPts val="0"/>
              </a:spcAft>
              <a:buNone/>
            </a:pPr>
            <a:endParaRPr sz="600">
              <a:solidFill>
                <a:srgbClr val="000000"/>
              </a:solidFill>
              <a:highlight>
                <a:schemeClr val="lt1"/>
              </a:highlight>
              <a:latin typeface="Roboto"/>
              <a:ea typeface="Roboto"/>
              <a:cs typeface="Roboto"/>
              <a:sym typeface="Roboto"/>
            </a:endParaRPr>
          </a:p>
          <a:p>
            <a:pPr marL="457200" marR="0" lvl="0" indent="-381000" algn="l" rtl="0">
              <a:lnSpc>
                <a:spcPct val="115000"/>
              </a:lnSpc>
              <a:spcBef>
                <a:spcPts val="1600"/>
              </a:spcBef>
              <a:spcAft>
                <a:spcPts val="0"/>
              </a:spcAft>
              <a:buClr>
                <a:srgbClr val="000000"/>
              </a:buClr>
              <a:buSzPts val="2400"/>
              <a:buFont typeface="Roboto"/>
              <a:buChar char="●"/>
            </a:pPr>
            <a:r>
              <a:rPr lang="zh-CN" sz="2400">
                <a:solidFill>
                  <a:srgbClr val="000000"/>
                </a:solidFill>
                <a:highlight>
                  <a:schemeClr val="lt1"/>
                </a:highlight>
                <a:latin typeface="Roboto"/>
                <a:ea typeface="Roboto"/>
                <a:cs typeface="Roboto"/>
                <a:sym typeface="Roboto"/>
              </a:rPr>
              <a:t>Backup and Security</a:t>
            </a:r>
            <a:endParaRPr sz="600">
              <a:solidFill>
                <a:srgbClr val="000000"/>
              </a:solidFill>
              <a:highlight>
                <a:schemeClr val="lt1"/>
              </a:highlight>
              <a:latin typeface="Roboto"/>
              <a:ea typeface="Roboto"/>
              <a:cs typeface="Roboto"/>
              <a:sym typeface="Roboto"/>
            </a:endParaRPr>
          </a:p>
          <a:p>
            <a:pPr marL="0" marR="0" lvl="0" indent="0" algn="l" rtl="0">
              <a:lnSpc>
                <a:spcPct val="115000"/>
              </a:lnSpc>
              <a:spcBef>
                <a:spcPts val="1600"/>
              </a:spcBef>
              <a:spcAft>
                <a:spcPts val="0"/>
              </a:spcAft>
              <a:buNone/>
            </a:pPr>
            <a:endParaRPr sz="600">
              <a:solidFill>
                <a:srgbClr val="000000"/>
              </a:solidFill>
              <a:highlight>
                <a:schemeClr val="lt1"/>
              </a:highlight>
              <a:latin typeface="Roboto"/>
              <a:ea typeface="Roboto"/>
              <a:cs typeface="Roboto"/>
              <a:sym typeface="Roboto"/>
            </a:endParaRPr>
          </a:p>
          <a:p>
            <a:pPr marL="457200" marR="0" lvl="0" indent="-381000" algn="l" rtl="0">
              <a:lnSpc>
                <a:spcPct val="115000"/>
              </a:lnSpc>
              <a:spcBef>
                <a:spcPts val="1600"/>
              </a:spcBef>
              <a:spcAft>
                <a:spcPts val="0"/>
              </a:spcAft>
              <a:buClr>
                <a:srgbClr val="000000"/>
              </a:buClr>
              <a:buSzPts val="2400"/>
              <a:buFont typeface="Roboto"/>
              <a:buChar char="●"/>
            </a:pPr>
            <a:r>
              <a:rPr lang="zh-CN" sz="2400">
                <a:solidFill>
                  <a:srgbClr val="000000"/>
                </a:solidFill>
                <a:highlight>
                  <a:schemeClr val="lt1"/>
                </a:highlight>
                <a:latin typeface="Roboto"/>
                <a:ea typeface="Roboto"/>
                <a:cs typeface="Roboto"/>
                <a:sym typeface="Roboto"/>
              </a:rPr>
              <a:t>Data Quality</a:t>
            </a:r>
            <a:endParaRPr sz="2400">
              <a:solidFill>
                <a:srgbClr val="000000"/>
              </a:solidFill>
              <a:highlight>
                <a:schemeClr val="lt1"/>
              </a:highlight>
              <a:latin typeface="Roboto"/>
              <a:ea typeface="Roboto"/>
              <a:cs typeface="Roboto"/>
              <a:sym typeface="Roboto"/>
            </a:endParaRPr>
          </a:p>
          <a:p>
            <a:pPr marL="0" lvl="0" indent="0" algn="l" rtl="0">
              <a:spcBef>
                <a:spcPts val="1600"/>
              </a:spcBef>
              <a:spcAft>
                <a:spcPts val="16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564600" y="459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2600">
                <a:solidFill>
                  <a:srgbClr val="000000"/>
                </a:solidFill>
                <a:latin typeface="Georgia"/>
                <a:ea typeface="Georgia"/>
                <a:cs typeface="Georgia"/>
                <a:sym typeface="Georgia"/>
              </a:rPr>
              <a:t>What we learned</a:t>
            </a:r>
            <a:endParaRPr sz="2600">
              <a:solidFill>
                <a:srgbClr val="000000"/>
              </a:solidFill>
              <a:latin typeface="Georgia"/>
              <a:ea typeface="Georgia"/>
              <a:cs typeface="Georgia"/>
              <a:sym typeface="Georgia"/>
            </a:endParaRPr>
          </a:p>
        </p:txBody>
      </p:sp>
      <p:sp>
        <p:nvSpPr>
          <p:cNvPr id="139" name="Google Shape;139;p24"/>
          <p:cNvSpPr txBox="1"/>
          <p:nvPr/>
        </p:nvSpPr>
        <p:spPr>
          <a:xfrm>
            <a:off x="6436725" y="1572450"/>
            <a:ext cx="2542500" cy="45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sz="400"/>
          </a:p>
        </p:txBody>
      </p:sp>
      <p:sp>
        <p:nvSpPr>
          <p:cNvPr id="140" name="Google Shape;140;p24"/>
          <p:cNvSpPr txBox="1"/>
          <p:nvPr/>
        </p:nvSpPr>
        <p:spPr>
          <a:xfrm>
            <a:off x="6436725" y="1387013"/>
            <a:ext cx="2721900" cy="45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CN" sz="1600">
                <a:solidFill>
                  <a:srgbClr val="FFFFFF"/>
                </a:solidFill>
              </a:rPr>
              <a:t>Apply theoretical knowledge to a practical problem</a:t>
            </a:r>
            <a:endParaRPr sz="1600">
              <a:solidFill>
                <a:srgbClr val="FFFFFF"/>
              </a:solidFill>
            </a:endParaRPr>
          </a:p>
          <a:p>
            <a:pPr marL="0" lvl="0" indent="0" algn="l" rtl="0">
              <a:spcBef>
                <a:spcPts val="1600"/>
              </a:spcBef>
              <a:spcAft>
                <a:spcPts val="0"/>
              </a:spcAft>
              <a:buNone/>
            </a:pPr>
            <a:endParaRPr sz="1800"/>
          </a:p>
        </p:txBody>
      </p:sp>
      <p:sp>
        <p:nvSpPr>
          <p:cNvPr id="141" name="Google Shape;141;p24"/>
          <p:cNvSpPr txBox="1"/>
          <p:nvPr/>
        </p:nvSpPr>
        <p:spPr>
          <a:xfrm>
            <a:off x="2227050" y="3889125"/>
            <a:ext cx="46899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zh-CN" sz="1600">
                <a:solidFill>
                  <a:srgbClr val="FFFFFF"/>
                </a:solidFill>
              </a:rPr>
              <a:t>Execute SQL queries and view in user interface</a:t>
            </a:r>
            <a:endParaRPr sz="1300">
              <a:solidFill>
                <a:srgbClr val="FFFFFF"/>
              </a:solidFill>
            </a:endParaRPr>
          </a:p>
        </p:txBody>
      </p:sp>
      <p:sp>
        <p:nvSpPr>
          <p:cNvPr id="142" name="Google Shape;142;p24"/>
          <p:cNvSpPr txBox="1"/>
          <p:nvPr/>
        </p:nvSpPr>
        <p:spPr>
          <a:xfrm>
            <a:off x="4940700" y="2197325"/>
            <a:ext cx="3411600" cy="38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zh-CN" sz="1600">
                <a:solidFill>
                  <a:srgbClr val="FFFFFF"/>
                </a:solidFill>
              </a:rPr>
              <a:t>Create a database from scratch to address the travel itinerary problem</a:t>
            </a:r>
            <a:endParaRPr sz="1200">
              <a:solidFill>
                <a:srgbClr val="FFFFFF"/>
              </a:solidFill>
            </a:endParaRPr>
          </a:p>
        </p:txBody>
      </p:sp>
      <p:sp>
        <p:nvSpPr>
          <p:cNvPr id="143" name="Google Shape;143;p24"/>
          <p:cNvSpPr txBox="1"/>
          <p:nvPr/>
        </p:nvSpPr>
        <p:spPr>
          <a:xfrm>
            <a:off x="3753025" y="2884113"/>
            <a:ext cx="41445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CN" sz="1600">
                <a:solidFill>
                  <a:srgbClr val="FFFFFF"/>
                </a:solidFill>
              </a:rPr>
              <a:t>Learn android application development and integrate the database </a:t>
            </a:r>
            <a:endParaRPr sz="1600">
              <a:solidFill>
                <a:srgbClr val="FFFFFF"/>
              </a:solidFill>
            </a:endParaRPr>
          </a:p>
          <a:p>
            <a:pPr marL="0" lvl="0" indent="0" algn="l" rtl="0">
              <a:spcBef>
                <a:spcPts val="160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p:nvPr/>
        </p:nvSpPr>
        <p:spPr>
          <a:xfrm>
            <a:off x="6316575" y="1044175"/>
            <a:ext cx="1108500" cy="14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 name="Google Shape;61;p14"/>
          <p:cNvSpPr txBox="1"/>
          <p:nvPr/>
        </p:nvSpPr>
        <p:spPr>
          <a:xfrm>
            <a:off x="3664550" y="371400"/>
            <a:ext cx="2062500" cy="6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600">
                <a:solidFill>
                  <a:srgbClr val="434343"/>
                </a:solidFill>
                <a:latin typeface="Georgia"/>
                <a:ea typeface="Georgia"/>
                <a:cs typeface="Georgia"/>
                <a:sym typeface="Georgia"/>
              </a:rPr>
              <a:t>CONTENT</a:t>
            </a:r>
            <a:endParaRPr sz="2600">
              <a:solidFill>
                <a:srgbClr val="434343"/>
              </a:solidFill>
              <a:latin typeface="Georgia"/>
              <a:ea typeface="Georgia"/>
              <a:cs typeface="Georgia"/>
              <a:sym typeface="Georgia"/>
            </a:endParaRPr>
          </a:p>
        </p:txBody>
      </p:sp>
      <p:sp>
        <p:nvSpPr>
          <p:cNvPr id="62" name="Google Shape;62;p14"/>
          <p:cNvSpPr txBox="1"/>
          <p:nvPr/>
        </p:nvSpPr>
        <p:spPr>
          <a:xfrm>
            <a:off x="422750" y="3119625"/>
            <a:ext cx="19071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1700">
                <a:solidFill>
                  <a:srgbClr val="434343"/>
                </a:solidFill>
                <a:latin typeface="Georgia"/>
                <a:ea typeface="Georgia"/>
                <a:cs typeface="Georgia"/>
                <a:sym typeface="Georgia"/>
              </a:rPr>
              <a:t>Problem statement</a:t>
            </a:r>
            <a:endParaRPr sz="1700">
              <a:solidFill>
                <a:srgbClr val="434343"/>
              </a:solidFill>
              <a:latin typeface="Georgia"/>
              <a:ea typeface="Georgia"/>
              <a:cs typeface="Georgia"/>
              <a:sym typeface="Georgia"/>
            </a:endParaRPr>
          </a:p>
        </p:txBody>
      </p:sp>
      <p:sp>
        <p:nvSpPr>
          <p:cNvPr id="63" name="Google Shape;63;p14"/>
          <p:cNvSpPr txBox="1"/>
          <p:nvPr/>
        </p:nvSpPr>
        <p:spPr>
          <a:xfrm>
            <a:off x="1797475" y="3203200"/>
            <a:ext cx="23718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1500">
                <a:solidFill>
                  <a:srgbClr val="434343"/>
                </a:solidFill>
                <a:latin typeface="Georgia"/>
                <a:ea typeface="Georgia"/>
                <a:cs typeface="Georgia"/>
                <a:sym typeface="Georgia"/>
              </a:rPr>
              <a:t>ERD</a:t>
            </a:r>
            <a:endParaRPr sz="1700">
              <a:solidFill>
                <a:srgbClr val="434343"/>
              </a:solidFill>
              <a:latin typeface="Georgia"/>
              <a:ea typeface="Georgia"/>
              <a:cs typeface="Georgia"/>
              <a:sym typeface="Georgia"/>
            </a:endParaRPr>
          </a:p>
        </p:txBody>
      </p:sp>
      <p:sp>
        <p:nvSpPr>
          <p:cNvPr id="64" name="Google Shape;64;p14"/>
          <p:cNvSpPr txBox="1"/>
          <p:nvPr/>
        </p:nvSpPr>
        <p:spPr>
          <a:xfrm>
            <a:off x="3328050" y="3238750"/>
            <a:ext cx="24879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1500">
                <a:solidFill>
                  <a:srgbClr val="434343"/>
                </a:solidFill>
                <a:latin typeface="Georgia"/>
                <a:ea typeface="Georgia"/>
                <a:cs typeface="Georgia"/>
                <a:sym typeface="Georgia"/>
              </a:rPr>
              <a:t>Database</a:t>
            </a:r>
            <a:endParaRPr sz="1500">
              <a:solidFill>
                <a:srgbClr val="434343"/>
              </a:solidFill>
              <a:latin typeface="Georgia"/>
              <a:ea typeface="Georgia"/>
              <a:cs typeface="Georgia"/>
              <a:sym typeface="Georgia"/>
            </a:endParaRPr>
          </a:p>
        </p:txBody>
      </p:sp>
      <p:sp>
        <p:nvSpPr>
          <p:cNvPr id="65" name="Google Shape;65;p14"/>
          <p:cNvSpPr txBox="1"/>
          <p:nvPr/>
        </p:nvSpPr>
        <p:spPr>
          <a:xfrm>
            <a:off x="4855750" y="3238750"/>
            <a:ext cx="24750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1500">
                <a:solidFill>
                  <a:srgbClr val="434343"/>
                </a:solidFill>
                <a:latin typeface="Georgia"/>
                <a:ea typeface="Georgia"/>
                <a:cs typeface="Georgia"/>
                <a:sym typeface="Georgia"/>
              </a:rPr>
              <a:t>Android</a:t>
            </a:r>
            <a:endParaRPr sz="1500">
              <a:solidFill>
                <a:srgbClr val="434343"/>
              </a:solidFill>
              <a:latin typeface="Georgia"/>
              <a:ea typeface="Georgia"/>
              <a:cs typeface="Georgia"/>
              <a:sym typeface="Georgia"/>
            </a:endParaRPr>
          </a:p>
        </p:txBody>
      </p:sp>
      <p:sp>
        <p:nvSpPr>
          <p:cNvPr id="66" name="Google Shape;66;p14"/>
          <p:cNvSpPr txBox="1"/>
          <p:nvPr/>
        </p:nvSpPr>
        <p:spPr>
          <a:xfrm>
            <a:off x="6580850" y="3264550"/>
            <a:ext cx="2371800" cy="39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1500">
                <a:solidFill>
                  <a:srgbClr val="434343"/>
                </a:solidFill>
                <a:latin typeface="Georgia"/>
                <a:ea typeface="Georgia"/>
                <a:cs typeface="Georgia"/>
                <a:sym typeface="Georgia"/>
              </a:rPr>
              <a:t>What we learnt</a:t>
            </a:r>
            <a:endParaRPr sz="1500">
              <a:solidFill>
                <a:srgbClr val="434343"/>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
        <p:cNvGrpSpPr/>
        <p:nvPr/>
      </p:nvGrpSpPr>
      <p:grpSpPr>
        <a:xfrm>
          <a:off x="0" y="0"/>
          <a:ext cx="0" cy="0"/>
          <a:chOff x="0" y="0"/>
          <a:chExt cx="0" cy="0"/>
        </a:xfrm>
      </p:grpSpPr>
      <p:sp>
        <p:nvSpPr>
          <p:cNvPr id="71" name="Google Shape;71;p15"/>
          <p:cNvSpPr txBox="1"/>
          <p:nvPr/>
        </p:nvSpPr>
        <p:spPr>
          <a:xfrm>
            <a:off x="6033300" y="1655375"/>
            <a:ext cx="2738100" cy="45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1700">
                <a:solidFill>
                  <a:srgbClr val="666666"/>
                </a:solidFill>
                <a:latin typeface="Georgia"/>
                <a:ea typeface="Georgia"/>
                <a:cs typeface="Georgia"/>
                <a:sym typeface="Georgia"/>
              </a:rPr>
              <a:t>Travel Itinerary Database</a:t>
            </a:r>
            <a:endParaRPr sz="1700">
              <a:solidFill>
                <a:srgbClr val="666666"/>
              </a:solidFill>
              <a:latin typeface="Georgia"/>
              <a:ea typeface="Georgia"/>
              <a:cs typeface="Georgia"/>
              <a:sym typeface="Georgia"/>
            </a:endParaRPr>
          </a:p>
        </p:txBody>
      </p:sp>
      <p:sp>
        <p:nvSpPr>
          <p:cNvPr id="72" name="Google Shape;72;p15"/>
          <p:cNvSpPr txBox="1"/>
          <p:nvPr/>
        </p:nvSpPr>
        <p:spPr>
          <a:xfrm>
            <a:off x="6033300" y="2265700"/>
            <a:ext cx="2794800" cy="23112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Calibri"/>
              <a:buChar char="●"/>
            </a:pPr>
            <a:r>
              <a:rPr lang="zh-CN">
                <a:latin typeface="Calibri"/>
                <a:ea typeface="Calibri"/>
                <a:cs typeface="Calibri"/>
                <a:sym typeface="Calibri"/>
              </a:rPr>
              <a:t>When looking at vacation trips, people tend to find the most affordable and cost efficient travel plan</a:t>
            </a:r>
            <a:endParaRPr>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zh-CN">
                <a:latin typeface="Calibri"/>
                <a:ea typeface="Calibri"/>
                <a:cs typeface="Calibri"/>
                <a:sym typeface="Calibri"/>
              </a:rPr>
              <a:t>Design an application that allows people to choose the best available travel plan </a:t>
            </a:r>
            <a:endParaRPr sz="1600">
              <a:latin typeface="Calibri"/>
              <a:ea typeface="Calibri"/>
              <a:cs typeface="Calibri"/>
              <a:sym typeface="Calibri"/>
            </a:endParaRPr>
          </a:p>
        </p:txBody>
      </p:sp>
      <p:sp>
        <p:nvSpPr>
          <p:cNvPr id="73" name="Google Shape;73;p15"/>
          <p:cNvSpPr txBox="1"/>
          <p:nvPr/>
        </p:nvSpPr>
        <p:spPr>
          <a:xfrm>
            <a:off x="1830775" y="1719575"/>
            <a:ext cx="17709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solidFill>
                  <a:srgbClr val="434343"/>
                </a:solidFill>
                <a:latin typeface="Georgia"/>
                <a:ea typeface="Georgia"/>
                <a:cs typeface="Georgia"/>
                <a:sym typeface="Georgia"/>
              </a:rPr>
              <a:t>Objective</a:t>
            </a:r>
            <a:endParaRPr sz="1800">
              <a:solidFill>
                <a:srgbClr val="434343"/>
              </a:solidFill>
              <a:latin typeface="Georgia"/>
              <a:ea typeface="Georgia"/>
              <a:cs typeface="Georgia"/>
              <a:sym typeface="Georgia"/>
            </a:endParaRPr>
          </a:p>
        </p:txBody>
      </p:sp>
      <p:sp>
        <p:nvSpPr>
          <p:cNvPr id="74" name="Google Shape;74;p15"/>
          <p:cNvSpPr txBox="1"/>
          <p:nvPr/>
        </p:nvSpPr>
        <p:spPr>
          <a:xfrm>
            <a:off x="1084750" y="2253275"/>
            <a:ext cx="2844600"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rgbClr val="FFFFFF"/>
                </a:solidFill>
                <a:latin typeface="Calibri"/>
                <a:ea typeface="Calibri"/>
                <a:cs typeface="Calibri"/>
                <a:sym typeface="Calibri"/>
              </a:rPr>
              <a:t>Find the most affordable travel plan</a:t>
            </a:r>
            <a:endParaRPr>
              <a:solidFill>
                <a:srgbClr val="FFFFFF"/>
              </a:solidFill>
              <a:latin typeface="Calibri"/>
              <a:ea typeface="Calibri"/>
              <a:cs typeface="Calibri"/>
              <a:sym typeface="Calibri"/>
            </a:endParaRPr>
          </a:p>
        </p:txBody>
      </p:sp>
      <p:sp>
        <p:nvSpPr>
          <p:cNvPr id="75" name="Google Shape;75;p15"/>
          <p:cNvSpPr txBox="1"/>
          <p:nvPr/>
        </p:nvSpPr>
        <p:spPr>
          <a:xfrm>
            <a:off x="1084750" y="2571750"/>
            <a:ext cx="2703600" cy="4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rgbClr val="FFFFFF"/>
                </a:solidFill>
                <a:latin typeface="Calibri"/>
                <a:ea typeface="Calibri"/>
                <a:cs typeface="Calibri"/>
                <a:sym typeface="Calibri"/>
              </a:rPr>
              <a:t>Select the best &amp; available location</a:t>
            </a:r>
            <a:endParaRPr>
              <a:solidFill>
                <a:srgbClr val="FFFFFF"/>
              </a:solidFill>
              <a:latin typeface="Calibri"/>
              <a:ea typeface="Calibri"/>
              <a:cs typeface="Calibri"/>
              <a:sym typeface="Calibri"/>
            </a:endParaRPr>
          </a:p>
        </p:txBody>
      </p:sp>
      <p:sp>
        <p:nvSpPr>
          <p:cNvPr id="76" name="Google Shape;76;p15"/>
          <p:cNvSpPr txBox="1"/>
          <p:nvPr/>
        </p:nvSpPr>
        <p:spPr>
          <a:xfrm>
            <a:off x="1084750" y="2894075"/>
            <a:ext cx="2630700"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rgbClr val="FFFFFF"/>
                </a:solidFill>
                <a:latin typeface="Calibri"/>
                <a:ea typeface="Calibri"/>
                <a:cs typeface="Calibri"/>
                <a:sym typeface="Calibri"/>
              </a:rPr>
              <a:t>Calculate the price automatically</a:t>
            </a:r>
            <a:endParaRPr>
              <a:solidFill>
                <a:srgbClr val="FFFFFF"/>
              </a:solidFill>
              <a:latin typeface="Calibri"/>
              <a:ea typeface="Calibri"/>
              <a:cs typeface="Calibri"/>
              <a:sym typeface="Calibri"/>
            </a:endParaRPr>
          </a:p>
        </p:txBody>
      </p:sp>
      <p:sp>
        <p:nvSpPr>
          <p:cNvPr id="77" name="Google Shape;77;p15"/>
          <p:cNvSpPr txBox="1"/>
          <p:nvPr/>
        </p:nvSpPr>
        <p:spPr>
          <a:xfrm>
            <a:off x="607775" y="382675"/>
            <a:ext cx="40509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sz="2600">
                <a:latin typeface="Georgia"/>
                <a:ea typeface="Georgia"/>
                <a:cs typeface="Georgia"/>
                <a:sym typeface="Georgia"/>
              </a:rPr>
              <a:t>Problem Statement</a:t>
            </a:r>
            <a:endParaRPr sz="2500">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1"/>
        <p:cNvGrpSpPr/>
        <p:nvPr/>
      </p:nvGrpSpPr>
      <p:grpSpPr>
        <a:xfrm>
          <a:off x="0" y="0"/>
          <a:ext cx="0" cy="0"/>
          <a:chOff x="0" y="0"/>
          <a:chExt cx="0" cy="0"/>
        </a:xfrm>
      </p:grpSpPr>
      <p:sp>
        <p:nvSpPr>
          <p:cNvPr id="82" name="Google Shape;82;p16"/>
          <p:cNvSpPr txBox="1"/>
          <p:nvPr/>
        </p:nvSpPr>
        <p:spPr>
          <a:xfrm>
            <a:off x="520000" y="276200"/>
            <a:ext cx="2521200" cy="4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600" u="sng">
                <a:latin typeface="Georgia"/>
                <a:ea typeface="Georgia"/>
                <a:cs typeface="Georgia"/>
                <a:sym typeface="Georgia"/>
              </a:rPr>
              <a:t>ERD</a:t>
            </a:r>
            <a:endParaRPr sz="2600" u="sng">
              <a:latin typeface="Georgia"/>
              <a:ea typeface="Georgia"/>
              <a:cs typeface="Georgia"/>
              <a:sym typeface="Georgia"/>
            </a:endParaRPr>
          </a:p>
        </p:txBody>
      </p:sp>
      <p:pic>
        <p:nvPicPr>
          <p:cNvPr id="83" name="Google Shape;83;p16"/>
          <p:cNvPicPr preferRelativeResize="0"/>
          <p:nvPr/>
        </p:nvPicPr>
        <p:blipFill>
          <a:blip r:embed="rId3">
            <a:alphaModFix/>
          </a:blip>
          <a:stretch>
            <a:fillRect/>
          </a:stretch>
        </p:blipFill>
        <p:spPr>
          <a:xfrm>
            <a:off x="1519325" y="681500"/>
            <a:ext cx="5822815" cy="42533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7"/>
        <p:cNvGrpSpPr/>
        <p:nvPr/>
      </p:nvGrpSpPr>
      <p:grpSpPr>
        <a:xfrm>
          <a:off x="0" y="0"/>
          <a:ext cx="0" cy="0"/>
          <a:chOff x="0" y="0"/>
          <a:chExt cx="0" cy="0"/>
        </a:xfrm>
      </p:grpSpPr>
      <p:graphicFrame>
        <p:nvGraphicFramePr>
          <p:cNvPr id="88" name="Google Shape;88;p17"/>
          <p:cNvGraphicFramePr/>
          <p:nvPr/>
        </p:nvGraphicFramePr>
        <p:xfrm>
          <a:off x="2578838" y="203997"/>
          <a:ext cx="3000000" cy="3000000"/>
        </p:xfrm>
        <a:graphic>
          <a:graphicData uri="http://schemas.openxmlformats.org/drawingml/2006/table">
            <a:tbl>
              <a:tblPr>
                <a:noFill/>
                <a:tableStyleId>{551590F3-438B-489C-8C1B-BC9CB9088E55}</a:tableStyleId>
              </a:tblPr>
              <a:tblGrid>
                <a:gridCol w="1787900">
                  <a:extLst>
                    <a:ext uri="{9D8B030D-6E8A-4147-A177-3AD203B41FA5}">
                      <a16:colId xmlns:a16="http://schemas.microsoft.com/office/drawing/2014/main" val="20000"/>
                    </a:ext>
                  </a:extLst>
                </a:gridCol>
                <a:gridCol w="4404400">
                  <a:extLst>
                    <a:ext uri="{9D8B030D-6E8A-4147-A177-3AD203B41FA5}">
                      <a16:colId xmlns:a16="http://schemas.microsoft.com/office/drawing/2014/main" val="20001"/>
                    </a:ext>
                  </a:extLst>
                </a:gridCol>
              </a:tblGrid>
              <a:tr h="308000">
                <a:tc gridSpan="2">
                  <a:txBody>
                    <a:bodyPr/>
                    <a:lstStyle/>
                    <a:p>
                      <a:pPr marL="0" lvl="0" indent="0" algn="ctr" rtl="0">
                        <a:spcBef>
                          <a:spcPts val="0"/>
                        </a:spcBef>
                        <a:spcAft>
                          <a:spcPts val="0"/>
                        </a:spcAft>
                        <a:buNone/>
                      </a:pPr>
                      <a:r>
                        <a:rPr lang="zh-CN" b="1">
                          <a:solidFill>
                            <a:srgbClr val="434343"/>
                          </a:solidFill>
                          <a:latin typeface="Calibri"/>
                          <a:ea typeface="Calibri"/>
                          <a:cs typeface="Calibri"/>
                          <a:sym typeface="Calibri"/>
                        </a:rPr>
                        <a:t>Customer Itinerary (Form)</a:t>
                      </a:r>
                      <a:endParaRPr b="1">
                        <a:solidFill>
                          <a:srgbClr val="434343"/>
                        </a:solidFill>
                        <a:latin typeface="Calibri"/>
                        <a:ea typeface="Calibri"/>
                        <a:cs typeface="Calibri"/>
                        <a:sym typeface="Calibri"/>
                      </a:endParaRP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08000">
                <a:tc>
                  <a:txBody>
                    <a:bodyPr/>
                    <a:lstStyle/>
                    <a:p>
                      <a:pPr marL="0" lvl="0" indent="0" algn="l" rtl="0">
                        <a:spcBef>
                          <a:spcPts val="0"/>
                        </a:spcBef>
                        <a:spcAft>
                          <a:spcPts val="0"/>
                        </a:spcAft>
                        <a:buNone/>
                      </a:pPr>
                      <a:r>
                        <a:rPr lang="zh-CN">
                          <a:solidFill>
                            <a:srgbClr val="434343"/>
                          </a:solidFill>
                          <a:latin typeface="Calibri"/>
                          <a:ea typeface="Calibri"/>
                          <a:cs typeface="Calibri"/>
                          <a:sym typeface="Calibri"/>
                        </a:rPr>
                        <a:t>Customer id</a:t>
                      </a:r>
                      <a:endParaRPr>
                        <a:solidFill>
                          <a:srgbClr val="434343"/>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zh-CN">
                          <a:solidFill>
                            <a:srgbClr val="434343"/>
                          </a:solidFill>
                          <a:latin typeface="Calibri"/>
                          <a:ea typeface="Calibri"/>
                          <a:cs typeface="Calibri"/>
                          <a:sym typeface="Calibri"/>
                        </a:rPr>
                        <a:t>Customer.C_id</a:t>
                      </a:r>
                      <a:endParaRPr>
                        <a:solidFill>
                          <a:srgbClr val="434343"/>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308000">
                <a:tc>
                  <a:txBody>
                    <a:bodyPr/>
                    <a:lstStyle/>
                    <a:p>
                      <a:pPr marL="0" lvl="0" indent="0" algn="l" rtl="0">
                        <a:spcBef>
                          <a:spcPts val="0"/>
                        </a:spcBef>
                        <a:spcAft>
                          <a:spcPts val="0"/>
                        </a:spcAft>
                        <a:buNone/>
                      </a:pPr>
                      <a:r>
                        <a:rPr lang="zh-CN">
                          <a:solidFill>
                            <a:srgbClr val="434343"/>
                          </a:solidFill>
                          <a:latin typeface="Calibri"/>
                          <a:ea typeface="Calibri"/>
                          <a:cs typeface="Calibri"/>
                          <a:sym typeface="Calibri"/>
                        </a:rPr>
                        <a:t>Customer name</a:t>
                      </a:r>
                      <a:endParaRPr>
                        <a:solidFill>
                          <a:srgbClr val="434343"/>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zh-CN">
                          <a:solidFill>
                            <a:srgbClr val="434343"/>
                          </a:solidFill>
                          <a:latin typeface="Calibri"/>
                          <a:ea typeface="Calibri"/>
                          <a:cs typeface="Calibri"/>
                          <a:sym typeface="Calibri"/>
                        </a:rPr>
                        <a:t>Customer.C_name</a:t>
                      </a:r>
                      <a:endParaRPr>
                        <a:solidFill>
                          <a:srgbClr val="434343"/>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308000">
                <a:tc>
                  <a:txBody>
                    <a:bodyPr/>
                    <a:lstStyle/>
                    <a:p>
                      <a:pPr marL="0" lvl="0" indent="0" algn="l" rtl="0">
                        <a:spcBef>
                          <a:spcPts val="0"/>
                        </a:spcBef>
                        <a:spcAft>
                          <a:spcPts val="0"/>
                        </a:spcAft>
                        <a:buNone/>
                      </a:pPr>
                      <a:r>
                        <a:rPr lang="zh-CN">
                          <a:solidFill>
                            <a:srgbClr val="434343"/>
                          </a:solidFill>
                          <a:latin typeface="Calibri"/>
                          <a:ea typeface="Calibri"/>
                          <a:cs typeface="Calibri"/>
                          <a:sym typeface="Calibri"/>
                        </a:rPr>
                        <a:t>Start date</a:t>
                      </a:r>
                      <a:endParaRPr>
                        <a:solidFill>
                          <a:srgbClr val="434343"/>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zh-CN">
                          <a:solidFill>
                            <a:srgbClr val="434343"/>
                          </a:solidFill>
                          <a:latin typeface="Calibri"/>
                          <a:ea typeface="Calibri"/>
                          <a:cs typeface="Calibri"/>
                          <a:sym typeface="Calibri"/>
                        </a:rPr>
                        <a:t>Travel_Itinerary.TI_startdate</a:t>
                      </a:r>
                      <a:endParaRPr>
                        <a:solidFill>
                          <a:srgbClr val="434343"/>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r h="308000">
                <a:tc>
                  <a:txBody>
                    <a:bodyPr/>
                    <a:lstStyle/>
                    <a:p>
                      <a:pPr marL="0" lvl="0" indent="0" algn="l" rtl="0">
                        <a:spcBef>
                          <a:spcPts val="0"/>
                        </a:spcBef>
                        <a:spcAft>
                          <a:spcPts val="0"/>
                        </a:spcAft>
                        <a:buNone/>
                      </a:pPr>
                      <a:r>
                        <a:rPr lang="zh-CN">
                          <a:solidFill>
                            <a:srgbClr val="434343"/>
                          </a:solidFill>
                          <a:latin typeface="Calibri"/>
                          <a:ea typeface="Calibri"/>
                          <a:cs typeface="Calibri"/>
                          <a:sym typeface="Calibri"/>
                        </a:rPr>
                        <a:t>End date</a:t>
                      </a:r>
                      <a:endParaRPr>
                        <a:solidFill>
                          <a:srgbClr val="434343"/>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zh-CN">
                          <a:solidFill>
                            <a:srgbClr val="434343"/>
                          </a:solidFill>
                          <a:latin typeface="Calibri"/>
                          <a:ea typeface="Calibri"/>
                          <a:cs typeface="Calibri"/>
                          <a:sym typeface="Calibri"/>
                        </a:rPr>
                        <a:t>Travel_Itinerary.TI_enddate</a:t>
                      </a:r>
                      <a:endParaRPr>
                        <a:solidFill>
                          <a:srgbClr val="434343"/>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4"/>
                  </a:ext>
                </a:extLst>
              </a:tr>
              <a:tr h="308000">
                <a:tc>
                  <a:txBody>
                    <a:bodyPr/>
                    <a:lstStyle/>
                    <a:p>
                      <a:pPr marL="0" lvl="0" indent="0" algn="l" rtl="0">
                        <a:spcBef>
                          <a:spcPts val="0"/>
                        </a:spcBef>
                        <a:spcAft>
                          <a:spcPts val="0"/>
                        </a:spcAft>
                        <a:buNone/>
                      </a:pPr>
                      <a:r>
                        <a:rPr lang="zh-CN">
                          <a:solidFill>
                            <a:srgbClr val="434343"/>
                          </a:solidFill>
                          <a:latin typeface="Calibri"/>
                          <a:ea typeface="Calibri"/>
                          <a:cs typeface="Calibri"/>
                          <a:sym typeface="Calibri"/>
                        </a:rPr>
                        <a:t>Depature location</a:t>
                      </a:r>
                      <a:endParaRPr>
                        <a:solidFill>
                          <a:srgbClr val="434343"/>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zh-CN">
                          <a:solidFill>
                            <a:srgbClr val="434343"/>
                          </a:solidFill>
                          <a:latin typeface="Calibri"/>
                          <a:ea typeface="Calibri"/>
                          <a:cs typeface="Calibri"/>
                          <a:sym typeface="Calibri"/>
                        </a:rPr>
                        <a:t>Depature_Location.DL_city</a:t>
                      </a:r>
                      <a:endParaRPr>
                        <a:solidFill>
                          <a:srgbClr val="434343"/>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5"/>
                  </a:ext>
                </a:extLst>
              </a:tr>
              <a:tr h="308000">
                <a:tc>
                  <a:txBody>
                    <a:bodyPr/>
                    <a:lstStyle/>
                    <a:p>
                      <a:pPr marL="0" lvl="0" indent="0" algn="l" rtl="0">
                        <a:spcBef>
                          <a:spcPts val="0"/>
                        </a:spcBef>
                        <a:spcAft>
                          <a:spcPts val="0"/>
                        </a:spcAft>
                        <a:buNone/>
                      </a:pPr>
                      <a:r>
                        <a:rPr lang="zh-CN">
                          <a:solidFill>
                            <a:srgbClr val="434343"/>
                          </a:solidFill>
                          <a:latin typeface="Calibri"/>
                          <a:ea typeface="Calibri"/>
                          <a:cs typeface="Calibri"/>
                          <a:sym typeface="Calibri"/>
                        </a:rPr>
                        <a:t>Destination</a:t>
                      </a:r>
                      <a:endParaRPr>
                        <a:solidFill>
                          <a:srgbClr val="434343"/>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zh-CN">
                          <a:solidFill>
                            <a:srgbClr val="434343"/>
                          </a:solidFill>
                          <a:latin typeface="Calibri"/>
                          <a:ea typeface="Calibri"/>
                          <a:cs typeface="Calibri"/>
                          <a:sym typeface="Calibri"/>
                        </a:rPr>
                        <a:t>Arrivial_Location.AL_city</a:t>
                      </a:r>
                      <a:endParaRPr>
                        <a:solidFill>
                          <a:srgbClr val="434343"/>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6"/>
                  </a:ext>
                </a:extLst>
              </a:tr>
              <a:tr h="308000">
                <a:tc>
                  <a:txBody>
                    <a:bodyPr/>
                    <a:lstStyle/>
                    <a:p>
                      <a:pPr marL="0" lvl="0" indent="0" algn="l" rtl="0">
                        <a:spcBef>
                          <a:spcPts val="0"/>
                        </a:spcBef>
                        <a:spcAft>
                          <a:spcPts val="0"/>
                        </a:spcAft>
                        <a:buNone/>
                      </a:pPr>
                      <a:r>
                        <a:rPr lang="zh-CN">
                          <a:solidFill>
                            <a:srgbClr val="434343"/>
                          </a:solidFill>
                          <a:latin typeface="Calibri"/>
                          <a:ea typeface="Calibri"/>
                          <a:cs typeface="Calibri"/>
                          <a:sym typeface="Calibri"/>
                        </a:rPr>
                        <a:t>Transport type</a:t>
                      </a:r>
                      <a:endParaRPr>
                        <a:solidFill>
                          <a:srgbClr val="434343"/>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zh-CN">
                          <a:solidFill>
                            <a:srgbClr val="434343"/>
                          </a:solidFill>
                          <a:latin typeface="Calibri"/>
                          <a:ea typeface="Calibri"/>
                          <a:cs typeface="Calibri"/>
                          <a:sym typeface="Calibri"/>
                        </a:rPr>
                        <a:t>Travel_Itinerary.TI_transtype</a:t>
                      </a:r>
                      <a:endParaRPr>
                        <a:solidFill>
                          <a:srgbClr val="434343"/>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7"/>
                  </a:ext>
                </a:extLst>
              </a:tr>
              <a:tr h="472475">
                <a:tc>
                  <a:txBody>
                    <a:bodyPr/>
                    <a:lstStyle/>
                    <a:p>
                      <a:pPr marL="0" lvl="0" indent="0" algn="l" rtl="0">
                        <a:spcBef>
                          <a:spcPts val="0"/>
                        </a:spcBef>
                        <a:spcAft>
                          <a:spcPts val="0"/>
                        </a:spcAft>
                        <a:buNone/>
                      </a:pPr>
                      <a:r>
                        <a:rPr lang="zh-CN">
                          <a:solidFill>
                            <a:srgbClr val="434343"/>
                          </a:solidFill>
                          <a:latin typeface="Calibri"/>
                          <a:ea typeface="Calibri"/>
                          <a:cs typeface="Calibri"/>
                          <a:sym typeface="Calibri"/>
                        </a:rPr>
                        <a:t>Transport fee</a:t>
                      </a:r>
                      <a:endParaRPr>
                        <a:solidFill>
                          <a:srgbClr val="434343"/>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zh-CN">
                          <a:solidFill>
                            <a:srgbClr val="434343"/>
                          </a:solidFill>
                          <a:latin typeface="Calibri"/>
                          <a:ea typeface="Calibri"/>
                          <a:cs typeface="Calibri"/>
                          <a:sym typeface="Calibri"/>
                        </a:rPr>
                        <a:t>Transportation_Price.TP_price_per_mile</a:t>
                      </a:r>
                      <a:endParaRPr>
                        <a:solidFill>
                          <a:srgbClr val="434343"/>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zh-CN">
                          <a:solidFill>
                            <a:srgbClr val="434343"/>
                          </a:solidFill>
                          <a:latin typeface="Calibri"/>
                          <a:ea typeface="Calibri"/>
                          <a:cs typeface="Calibri"/>
                          <a:sym typeface="Calibri"/>
                        </a:rPr>
                        <a:t>Distance.D_number_miles</a:t>
                      </a:r>
                      <a:endParaRPr>
                        <a:solidFill>
                          <a:srgbClr val="434343"/>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8"/>
                  </a:ext>
                </a:extLst>
              </a:tr>
              <a:tr h="308000">
                <a:tc>
                  <a:txBody>
                    <a:bodyPr/>
                    <a:lstStyle/>
                    <a:p>
                      <a:pPr marL="0" lvl="0" indent="0" algn="l" rtl="0">
                        <a:spcBef>
                          <a:spcPts val="0"/>
                        </a:spcBef>
                        <a:spcAft>
                          <a:spcPts val="0"/>
                        </a:spcAft>
                        <a:buNone/>
                      </a:pPr>
                      <a:r>
                        <a:rPr lang="zh-CN">
                          <a:solidFill>
                            <a:srgbClr val="434343"/>
                          </a:solidFill>
                          <a:latin typeface="Calibri"/>
                          <a:ea typeface="Calibri"/>
                          <a:cs typeface="Calibri"/>
                          <a:sym typeface="Calibri"/>
                        </a:rPr>
                        <a:t>Hotel name</a:t>
                      </a:r>
                      <a:endParaRPr>
                        <a:solidFill>
                          <a:srgbClr val="434343"/>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zh-CN">
                          <a:solidFill>
                            <a:srgbClr val="434343"/>
                          </a:solidFill>
                          <a:latin typeface="Calibri"/>
                          <a:ea typeface="Calibri"/>
                          <a:cs typeface="Calibri"/>
                          <a:sym typeface="Calibri"/>
                        </a:rPr>
                        <a:t>Hotel.H_name</a:t>
                      </a:r>
                      <a:endParaRPr>
                        <a:solidFill>
                          <a:srgbClr val="434343"/>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9"/>
                  </a:ext>
                </a:extLst>
              </a:tr>
              <a:tr h="472475">
                <a:tc>
                  <a:txBody>
                    <a:bodyPr/>
                    <a:lstStyle/>
                    <a:p>
                      <a:pPr marL="0" lvl="0" indent="0" algn="l" rtl="0">
                        <a:spcBef>
                          <a:spcPts val="0"/>
                        </a:spcBef>
                        <a:spcAft>
                          <a:spcPts val="0"/>
                        </a:spcAft>
                        <a:buNone/>
                      </a:pPr>
                      <a:r>
                        <a:rPr lang="zh-CN">
                          <a:solidFill>
                            <a:srgbClr val="434343"/>
                          </a:solidFill>
                          <a:latin typeface="Calibri"/>
                          <a:ea typeface="Calibri"/>
                          <a:cs typeface="Calibri"/>
                          <a:sym typeface="Calibri"/>
                        </a:rPr>
                        <a:t>Hotel total price</a:t>
                      </a:r>
                      <a:endParaRPr>
                        <a:solidFill>
                          <a:srgbClr val="434343"/>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zh-CN">
                          <a:solidFill>
                            <a:srgbClr val="434343"/>
                          </a:solidFill>
                          <a:latin typeface="Calibri"/>
                          <a:ea typeface="Calibri"/>
                          <a:cs typeface="Calibri"/>
                          <a:sym typeface="Calibri"/>
                        </a:rPr>
                        <a:t>Min(Hotel.H_price)</a:t>
                      </a:r>
                      <a:endParaRPr>
                        <a:solidFill>
                          <a:srgbClr val="434343"/>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zh-CN">
                          <a:solidFill>
                            <a:srgbClr val="434343"/>
                          </a:solidFill>
                          <a:latin typeface="Calibri"/>
                          <a:ea typeface="Calibri"/>
                          <a:cs typeface="Calibri"/>
                          <a:sym typeface="Calibri"/>
                        </a:rPr>
                        <a:t>(Travel_Itinerary.TI_enddate-Travel_Itinerary.TI_startdate)</a:t>
                      </a:r>
                      <a:endParaRPr>
                        <a:solidFill>
                          <a:srgbClr val="434343"/>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10"/>
                  </a:ext>
                </a:extLst>
              </a:tr>
            </a:tbl>
          </a:graphicData>
        </a:graphic>
      </p:graphicFrame>
      <p:pic>
        <p:nvPicPr>
          <p:cNvPr id="89" name="Google Shape;89;p17"/>
          <p:cNvPicPr preferRelativeResize="0"/>
          <p:nvPr/>
        </p:nvPicPr>
        <p:blipFill>
          <a:blip r:embed="rId3">
            <a:alphaModFix/>
          </a:blip>
          <a:stretch>
            <a:fillRect/>
          </a:stretch>
        </p:blipFill>
        <p:spPr>
          <a:xfrm>
            <a:off x="0" y="2166000"/>
            <a:ext cx="2564399" cy="277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66400" y="457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u="sng"/>
              <a:t>Database</a:t>
            </a:r>
            <a:endParaRPr u="sng"/>
          </a:p>
        </p:txBody>
      </p:sp>
      <p:sp>
        <p:nvSpPr>
          <p:cNvPr id="95" name="Google Shape;95;p18"/>
          <p:cNvSpPr txBox="1"/>
          <p:nvPr/>
        </p:nvSpPr>
        <p:spPr>
          <a:xfrm>
            <a:off x="2243025" y="1456675"/>
            <a:ext cx="6252000" cy="82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zh-CN" sz="1800"/>
              <a:t>15 Tables, 1 View</a:t>
            </a:r>
            <a:endParaRPr/>
          </a:p>
        </p:txBody>
      </p:sp>
      <p:sp>
        <p:nvSpPr>
          <p:cNvPr id="96" name="Google Shape;96;p18"/>
          <p:cNvSpPr txBox="1"/>
          <p:nvPr/>
        </p:nvSpPr>
        <p:spPr>
          <a:xfrm>
            <a:off x="2281575" y="2481525"/>
            <a:ext cx="61749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sz="1800"/>
              <a:t>Tables store information about the customer, hotels, restaurants, travel attractions, shopping malls, locations, distance, price.</a:t>
            </a:r>
            <a:endParaRPr sz="1800"/>
          </a:p>
          <a:p>
            <a:pPr marL="0" lvl="0" indent="0" algn="l" rtl="0">
              <a:spcBef>
                <a:spcPts val="1600"/>
              </a:spcBef>
              <a:spcAft>
                <a:spcPts val="0"/>
              </a:spcAft>
              <a:buNone/>
            </a:pPr>
            <a:endParaRPr/>
          </a:p>
        </p:txBody>
      </p:sp>
      <p:sp>
        <p:nvSpPr>
          <p:cNvPr id="97" name="Google Shape;97;p18"/>
          <p:cNvSpPr txBox="1"/>
          <p:nvPr/>
        </p:nvSpPr>
        <p:spPr>
          <a:xfrm>
            <a:off x="2333275" y="3931750"/>
            <a:ext cx="57108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zh-CN" sz="1800"/>
              <a:t>The view is the finalized travel itinerary and is based on what the customer selects for </a:t>
            </a:r>
            <a:endParaRPr/>
          </a:p>
        </p:txBody>
      </p:sp>
      <p:pic>
        <p:nvPicPr>
          <p:cNvPr id="98" name="Google Shape;98;p18"/>
          <p:cNvPicPr preferRelativeResize="0"/>
          <p:nvPr/>
        </p:nvPicPr>
        <p:blipFill>
          <a:blip r:embed="rId4">
            <a:alphaModFix/>
          </a:blip>
          <a:stretch>
            <a:fillRect/>
          </a:stretch>
        </p:blipFill>
        <p:spPr>
          <a:xfrm>
            <a:off x="5169575" y="335225"/>
            <a:ext cx="3590901" cy="21462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u="sng"/>
              <a:t>Table example </a:t>
            </a:r>
            <a:endParaRPr u="sng"/>
          </a:p>
        </p:txBody>
      </p:sp>
      <p:sp>
        <p:nvSpPr>
          <p:cNvPr id="104" name="Google Shape;104;p19"/>
          <p:cNvSpPr txBox="1">
            <a:spLocks noGrp="1"/>
          </p:cNvSpPr>
          <p:nvPr>
            <p:ph type="body" idx="1"/>
          </p:nvPr>
        </p:nvSpPr>
        <p:spPr>
          <a:xfrm>
            <a:off x="311700" y="1152475"/>
            <a:ext cx="8520600" cy="102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CN"/>
              <a:t>The below query shows the details of the customer with customer id  ‘C003’</a:t>
            </a:r>
            <a:endParaRPr/>
          </a:p>
        </p:txBody>
      </p:sp>
      <p:pic>
        <p:nvPicPr>
          <p:cNvPr id="105" name="Google Shape;105;p19"/>
          <p:cNvPicPr preferRelativeResize="0"/>
          <p:nvPr/>
        </p:nvPicPr>
        <p:blipFill>
          <a:blip r:embed="rId4">
            <a:alphaModFix/>
          </a:blip>
          <a:stretch>
            <a:fillRect/>
          </a:stretch>
        </p:blipFill>
        <p:spPr>
          <a:xfrm>
            <a:off x="196050" y="2070400"/>
            <a:ext cx="8815800" cy="861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u="sng"/>
              <a:t>View example</a:t>
            </a:r>
            <a:endParaRPr u="sng"/>
          </a:p>
        </p:txBody>
      </p:sp>
      <p:sp>
        <p:nvSpPr>
          <p:cNvPr id="111" name="Google Shape;111;p20"/>
          <p:cNvSpPr txBox="1">
            <a:spLocks noGrp="1"/>
          </p:cNvSpPr>
          <p:nvPr>
            <p:ph type="body" idx="1"/>
          </p:nvPr>
        </p:nvSpPr>
        <p:spPr>
          <a:xfrm>
            <a:off x="311700" y="1152475"/>
            <a:ext cx="8520600" cy="101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CN"/>
              <a:t>The below query shows the customer itinerary for customer id ‘C003’ after the customer has selected their preference for all fields. </a:t>
            </a:r>
            <a:endParaRPr/>
          </a:p>
        </p:txBody>
      </p:sp>
      <p:pic>
        <p:nvPicPr>
          <p:cNvPr id="112" name="Google Shape;112;p20"/>
          <p:cNvPicPr preferRelativeResize="0"/>
          <p:nvPr/>
        </p:nvPicPr>
        <p:blipFill>
          <a:blip r:embed="rId4">
            <a:alphaModFix/>
          </a:blip>
          <a:stretch>
            <a:fillRect/>
          </a:stretch>
        </p:blipFill>
        <p:spPr>
          <a:xfrm>
            <a:off x="139300" y="2213963"/>
            <a:ext cx="8958276" cy="715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492200" y="419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u="sng">
                <a:latin typeface="Georgia"/>
                <a:ea typeface="Georgia"/>
                <a:cs typeface="Georgia"/>
                <a:sym typeface="Georgia"/>
              </a:rPr>
              <a:t>Possible improvements in Database</a:t>
            </a:r>
            <a:endParaRPr u="sng">
              <a:latin typeface="Georgia"/>
              <a:ea typeface="Georgia"/>
              <a:cs typeface="Georgia"/>
              <a:sym typeface="Georgia"/>
            </a:endParaRPr>
          </a:p>
        </p:txBody>
      </p:sp>
      <p:sp>
        <p:nvSpPr>
          <p:cNvPr id="118" name="Google Shape;118;p21"/>
          <p:cNvSpPr txBox="1"/>
          <p:nvPr/>
        </p:nvSpPr>
        <p:spPr>
          <a:xfrm>
            <a:off x="2346150" y="1392225"/>
            <a:ext cx="5904000" cy="99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zh-CN" sz="2400">
                <a:solidFill>
                  <a:srgbClr val="2E3234"/>
                </a:solidFill>
                <a:highlight>
                  <a:schemeClr val="lt1"/>
                </a:highlight>
                <a:latin typeface="Roboto"/>
                <a:ea typeface="Roboto"/>
                <a:cs typeface="Roboto"/>
                <a:sym typeface="Roboto"/>
              </a:rPr>
              <a:t>Avoid subqueries</a:t>
            </a:r>
            <a:endParaRPr/>
          </a:p>
        </p:txBody>
      </p:sp>
      <p:sp>
        <p:nvSpPr>
          <p:cNvPr id="119" name="Google Shape;119;p21"/>
          <p:cNvSpPr txBox="1"/>
          <p:nvPr/>
        </p:nvSpPr>
        <p:spPr>
          <a:xfrm>
            <a:off x="2333275" y="2629750"/>
            <a:ext cx="4834200" cy="99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zh-CN" sz="2400">
                <a:solidFill>
                  <a:srgbClr val="2E3234"/>
                </a:solidFill>
                <a:highlight>
                  <a:schemeClr val="lt1"/>
                </a:highlight>
                <a:latin typeface="Roboto"/>
                <a:ea typeface="Roboto"/>
                <a:cs typeface="Roboto"/>
                <a:sym typeface="Roboto"/>
              </a:rPr>
              <a:t>Improve the indexing to facilitate faster data retrieval </a:t>
            </a:r>
            <a:endParaRPr/>
          </a:p>
        </p:txBody>
      </p:sp>
      <p:pic>
        <p:nvPicPr>
          <p:cNvPr id="120" name="Google Shape;120;p21"/>
          <p:cNvPicPr preferRelativeResize="0"/>
          <p:nvPr/>
        </p:nvPicPr>
        <p:blipFill>
          <a:blip r:embed="rId4">
            <a:alphaModFix/>
          </a:blip>
          <a:stretch>
            <a:fillRect/>
          </a:stretch>
        </p:blipFill>
        <p:spPr>
          <a:xfrm>
            <a:off x="6135574" y="3416100"/>
            <a:ext cx="2877224" cy="172740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3133</Words>
  <Application>Microsoft Macintosh PowerPoint</Application>
  <PresentationFormat>On-screen Show (16:9)</PresentationFormat>
  <Paragraphs>80</Paragraphs>
  <Slides>13</Slides>
  <Notes>13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Georgia</vt:lpstr>
      <vt:lpstr>Roboto</vt:lpstr>
      <vt:lpstr>Times New Roman</vt:lpstr>
      <vt:lpstr>Calibri</vt:lpstr>
      <vt:lpstr>Arial</vt:lpstr>
      <vt:lpstr>Simple Light</vt:lpstr>
      <vt:lpstr>Travel Itinerary Database</vt:lpstr>
      <vt:lpstr>PowerPoint Presentation</vt:lpstr>
      <vt:lpstr>PowerPoint Presentation</vt:lpstr>
      <vt:lpstr>PowerPoint Presentation</vt:lpstr>
      <vt:lpstr>PowerPoint Presentation</vt:lpstr>
      <vt:lpstr>Database</vt:lpstr>
      <vt:lpstr>Table example </vt:lpstr>
      <vt:lpstr>View example</vt:lpstr>
      <vt:lpstr>Possible improvements in Database</vt:lpstr>
      <vt:lpstr>Android Application Demo  </vt:lpstr>
      <vt:lpstr>Database Features</vt:lpstr>
      <vt:lpstr>What we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Itinerary Database</dc:title>
  <cp:lastModifiedBy>Anand, Vandana</cp:lastModifiedBy>
  <cp:revision>2</cp:revision>
  <dcterms:modified xsi:type="dcterms:W3CDTF">2020-05-13T04:22:21Z</dcterms:modified>
</cp:coreProperties>
</file>